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0" r:id="rId2"/>
    <p:sldId id="257" r:id="rId3"/>
    <p:sldId id="295" r:id="rId4"/>
    <p:sldId id="303" r:id="rId5"/>
    <p:sldId id="291" r:id="rId6"/>
    <p:sldId id="300" r:id="rId7"/>
    <p:sldId id="301" r:id="rId8"/>
    <p:sldId id="302" r:id="rId9"/>
    <p:sldId id="304" r:id="rId10"/>
    <p:sldId id="305" r:id="rId11"/>
    <p:sldId id="306" r:id="rId12"/>
    <p:sldId id="275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20"/>
    <a:srgbClr val="EF8123"/>
    <a:srgbClr val="F39E57"/>
    <a:srgbClr val="AB540D"/>
    <a:srgbClr val="F4AD56"/>
    <a:srgbClr val="C7620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85815" autoAdjust="0"/>
  </p:normalViewPr>
  <p:slideViewPr>
    <p:cSldViewPr snapToGrid="0">
      <p:cViewPr varScale="1">
        <p:scale>
          <a:sx n="76" d="100"/>
          <a:sy n="76" d="100"/>
        </p:scale>
        <p:origin x="200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940E7-4096-48BC-983A-AE36A26AA629}" type="datetimeFigureOut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BAEE7-CB7B-4A5A-86FE-75CA8CDE58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213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BAEE7-CB7B-4A5A-86FE-75CA8CDE58D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33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BAEE7-CB7B-4A5A-86FE-75CA8CDE58D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93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截圖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BAEE7-CB7B-4A5A-86FE-75CA8CDE58D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85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BAEE7-CB7B-4A5A-86FE-75CA8CDE58D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83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548F8-2BD8-4AB7-A50E-B4635E34899D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558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3F32F-059B-4BB9-9EFD-0ABBB10975D5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8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682AB-3FE5-4B25-89EF-FC44667307ED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38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F230-5F81-4064-B87B-7452B45EE888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6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7844-0786-445E-8EA2-F6E56F80C811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99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EA908-B177-4416-A4B5-AFF165E97F4B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038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B9422-03BA-4DA8-950F-BED25F21D454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30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774-3575-4B6A-B2A2-906546FE09C1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163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06-D9E3-47FF-A374-5583431BEAF8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43970" y="305435"/>
            <a:ext cx="462409" cy="365125"/>
          </a:xfrm>
        </p:spPr>
        <p:txBody>
          <a:bodyPr/>
          <a:lstStyle>
            <a:lvl1pPr>
              <a:defRPr sz="1100">
                <a:latin typeface="+mn-lt"/>
              </a:defRPr>
            </a:lvl1pPr>
          </a:lstStyle>
          <a:p>
            <a:fld id="{A0EDBECA-CDE6-495F-A757-2080B827131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0089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05406-19C9-4393-B633-C802F4E6C58D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36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188A-A74C-4CB0-B98F-927AB7BCC7D0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38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9E335-116F-43D5-BE05-90B35204099D}" type="datetime1">
              <a:rPr lang="zh-TW" altLang="en-US" smtClean="0"/>
              <a:t>2017/8/8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11501249" y="335280"/>
            <a:ext cx="335280" cy="335280"/>
          </a:xfrm>
          <a:prstGeom prst="ellipse">
            <a:avLst/>
          </a:prstGeom>
          <a:solidFill>
            <a:srgbClr val="F0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491089" y="314960"/>
            <a:ext cx="37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A0EDBECA-CDE6-495F-A757-2080B827131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618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microsoft.com/office/2007/relationships/hdphoto" Target="../media/hdphoto1.wdp"/><Relationship Id="rId10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2.wdp"/><Relationship Id="rId5" Type="http://schemas.openxmlformats.org/officeDocument/2006/relationships/image" Target="../media/image20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Relationship Id="rId8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2.wdp"/><Relationship Id="rId5" Type="http://schemas.openxmlformats.org/officeDocument/2006/relationships/image" Target="../media/image25.jpg"/><Relationship Id="rId6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3"/>
          <a:stretch/>
        </p:blipFill>
        <p:spPr>
          <a:xfrm>
            <a:off x="0" y="4867656"/>
            <a:ext cx="12197380" cy="1980184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5486400" y="4003297"/>
            <a:ext cx="1219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229143" y="2197893"/>
            <a:ext cx="5733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Light Media</a:t>
            </a:r>
            <a:endParaRPr lang="zh-TW" alt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84320" y="3126127"/>
            <a:ext cx="4023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廣告營銷組</a:t>
            </a:r>
            <a:endParaRPr lang="zh-TW" alt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90617" y="4443175"/>
            <a:ext cx="221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Presented by Group 6</a:t>
            </a:r>
          </a:p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08-August-2017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434" y="1287473"/>
            <a:ext cx="905262" cy="9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22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0"/>
            <a:ext cx="10740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4" y="487997"/>
            <a:ext cx="10705496" cy="589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6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3"/>
          <a:stretch/>
        </p:blipFill>
        <p:spPr>
          <a:xfrm>
            <a:off x="0" y="4867656"/>
            <a:ext cx="12197380" cy="19801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73198" y="2197893"/>
            <a:ext cx="9245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 smtClean="0">
                <a:solidFill>
                  <a:schemeClr val="bg1"/>
                </a:solidFill>
              </a:rPr>
              <a:t>Thanks For </a:t>
            </a:r>
            <a:r>
              <a:rPr lang="en-US" altLang="zh-TW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en-US" altLang="zh-TW" sz="6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our Listening</a:t>
            </a:r>
            <a:endParaRPr lang="zh-TW" alt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4357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37"/>
            <a:ext cx="12226431" cy="209721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11302" y="486137"/>
            <a:ext cx="5798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spc="-11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 </a:t>
            </a:r>
            <a:r>
              <a:rPr lang="en-US" altLang="zh-TW" sz="4400" spc="-110" dirty="0" smtClean="0">
                <a:solidFill>
                  <a:srgbClr val="F08220"/>
                </a:solidFill>
              </a:rPr>
              <a:t>Contents</a:t>
            </a:r>
            <a:endParaRPr lang="zh-TW" altLang="en-US" sz="4400" spc="-110" dirty="0">
              <a:solidFill>
                <a:srgbClr val="F0822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1330960" y="1779856"/>
            <a:ext cx="9326880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11501249" y="335280"/>
            <a:ext cx="335280" cy="335280"/>
          </a:xfrm>
          <a:prstGeom prst="ellipse">
            <a:avLst/>
          </a:prstGeom>
          <a:solidFill>
            <a:srgbClr val="F0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2</a:t>
            </a:r>
            <a:endParaRPr lang="zh-TW" altLang="en-US" sz="1400" dirty="0"/>
          </a:p>
        </p:txBody>
      </p:sp>
      <p:sp>
        <p:nvSpPr>
          <p:cNvPr id="11" name="橢圓 10"/>
          <p:cNvSpPr/>
          <p:nvPr/>
        </p:nvSpPr>
        <p:spPr>
          <a:xfrm>
            <a:off x="4704146" y="2653853"/>
            <a:ext cx="540000" cy="540000"/>
          </a:xfrm>
          <a:prstGeom prst="ellipse">
            <a:avLst/>
          </a:prstGeom>
          <a:solidFill>
            <a:srgbClr val="F0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5420625" y="2646921"/>
            <a:ext cx="19399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邏輯模型</a:t>
            </a:r>
            <a:r>
              <a:rPr lang="en-US" altLang="zh-TW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2.0</a:t>
            </a:r>
            <a:endParaRPr lang="zh-TW" alt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704146" y="3769682"/>
            <a:ext cx="540000" cy="540000"/>
          </a:xfrm>
          <a:prstGeom prst="ellipse">
            <a:avLst/>
          </a:prstGeom>
          <a:solidFill>
            <a:srgbClr val="F0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2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5420625" y="3762751"/>
            <a:ext cx="285206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產業分析報告</a:t>
            </a:r>
            <a:r>
              <a:rPr lang="zh-TW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大綱</a:t>
            </a:r>
            <a:endParaRPr lang="zh-TW" alt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691874" y="1177469"/>
            <a:ext cx="478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smtClean="0">
                <a:solidFill>
                  <a:schemeClr val="bg1">
                    <a:lumMod val="65000"/>
                  </a:schemeClr>
                </a:solidFill>
              </a:rPr>
              <a:t>Make you understand what we are going to talk about next.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" name="直線接點 2"/>
          <p:cNvCxnSpPr>
            <a:stCxn id="11" idx="4"/>
          </p:cNvCxnSpPr>
          <p:nvPr/>
        </p:nvCxnSpPr>
        <p:spPr>
          <a:xfrm>
            <a:off x="4974146" y="3193853"/>
            <a:ext cx="0" cy="546874"/>
          </a:xfrm>
          <a:prstGeom prst="line">
            <a:avLst/>
          </a:prstGeom>
          <a:ln w="38100">
            <a:solidFill>
              <a:srgbClr val="F08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4704146" y="4787937"/>
            <a:ext cx="540000" cy="540000"/>
          </a:xfrm>
          <a:prstGeom prst="ellipse">
            <a:avLst/>
          </a:prstGeom>
          <a:solidFill>
            <a:srgbClr val="F0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3</a:t>
            </a:r>
            <a:endParaRPr lang="zh-TW" altLang="en-US" sz="2400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4974146" y="4255194"/>
            <a:ext cx="0" cy="546874"/>
          </a:xfrm>
          <a:prstGeom prst="line">
            <a:avLst/>
          </a:prstGeom>
          <a:ln w="38100">
            <a:solidFill>
              <a:srgbClr val="F08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370107" y="4752870"/>
            <a:ext cx="145424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Wiki</a:t>
            </a:r>
            <a:r>
              <a:rPr lang="zh-TW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主頁</a:t>
            </a:r>
            <a:endParaRPr lang="zh-TW" alt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5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068320" y="482258"/>
            <a:ext cx="694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22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Mee</a:t>
            </a:r>
            <a:r>
              <a:rPr lang="en-US" altLang="zh-TW" sz="4400" spc="-22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 Our </a:t>
            </a:r>
            <a:r>
              <a:rPr lang="en-US" altLang="zh-TW" sz="4400" spc="-130" dirty="0" smtClean="0">
                <a:solidFill>
                  <a:srgbClr val="F08220"/>
                </a:solidFill>
              </a:rPr>
              <a:t>Professional Team</a:t>
            </a:r>
            <a:endParaRPr lang="zh-TW" altLang="en-US" sz="4400" spc="-130" dirty="0">
              <a:solidFill>
                <a:srgbClr val="F0822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691874" y="1177469"/>
            <a:ext cx="478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We all have different interests and expertise.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904875" y="1779856"/>
            <a:ext cx="10115550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7502960" y="2349736"/>
            <a:ext cx="1395164" cy="107576"/>
            <a:chOff x="2391529" y="934696"/>
            <a:chExt cx="1395164" cy="107576"/>
          </a:xfrm>
        </p:grpSpPr>
        <p:cxnSp>
          <p:nvCxnSpPr>
            <p:cNvPr id="29" name="直線接點 28"/>
            <p:cNvCxnSpPr/>
            <p:nvPr/>
          </p:nvCxnSpPr>
          <p:spPr>
            <a:xfrm flipV="1">
              <a:off x="2391529" y="988484"/>
              <a:ext cx="1287588" cy="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>
              <a:off x="3679117" y="934696"/>
              <a:ext cx="107576" cy="107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324720" y="2403597"/>
            <a:ext cx="1395164" cy="107576"/>
            <a:chOff x="2391529" y="934696"/>
            <a:chExt cx="1395164" cy="107576"/>
          </a:xfrm>
        </p:grpSpPr>
        <p:cxnSp>
          <p:nvCxnSpPr>
            <p:cNvPr id="39" name="直線接點 38"/>
            <p:cNvCxnSpPr>
              <a:endCxn id="40" idx="2"/>
            </p:cNvCxnSpPr>
            <p:nvPr/>
          </p:nvCxnSpPr>
          <p:spPr>
            <a:xfrm flipV="1">
              <a:off x="2391529" y="988484"/>
              <a:ext cx="1287588" cy="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橢圓 39"/>
            <p:cNvSpPr/>
            <p:nvPr/>
          </p:nvSpPr>
          <p:spPr>
            <a:xfrm>
              <a:off x="3679117" y="934696"/>
              <a:ext cx="107576" cy="107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41" name="圖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12" y="1936457"/>
            <a:ext cx="1437892" cy="1440000"/>
          </a:xfrm>
          <a:prstGeom prst="ellipse">
            <a:avLst/>
          </a:prstGeom>
        </p:spPr>
      </p:pic>
      <p:grpSp>
        <p:nvGrpSpPr>
          <p:cNvPr id="42" name="群組 41"/>
          <p:cNvGrpSpPr/>
          <p:nvPr/>
        </p:nvGrpSpPr>
        <p:grpSpPr>
          <a:xfrm>
            <a:off x="4360931" y="2100235"/>
            <a:ext cx="1423330" cy="785971"/>
            <a:chOff x="1965556" y="2028915"/>
            <a:chExt cx="1423330" cy="785971"/>
          </a:xfrm>
        </p:grpSpPr>
        <p:sp>
          <p:nvSpPr>
            <p:cNvPr id="43" name="文字方塊 42"/>
            <p:cNvSpPr txBox="1"/>
            <p:nvPr/>
          </p:nvSpPr>
          <p:spPr>
            <a:xfrm>
              <a:off x="1965556" y="202891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b="1" dirty="0"/>
                <a:t>總經理</a:t>
              </a: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2224305" y="2353221"/>
              <a:ext cx="1164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dirty="0"/>
                <a:t>段小桃</a:t>
              </a: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248088" y="1946910"/>
            <a:ext cx="2694873" cy="1440000"/>
            <a:chOff x="4722545" y="1703768"/>
            <a:chExt cx="2694873" cy="1440000"/>
          </a:xfrm>
        </p:grpSpPr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545" y="1703768"/>
              <a:ext cx="1440000" cy="1440000"/>
            </a:xfrm>
            <a:prstGeom prst="ellipse">
              <a:avLst/>
            </a:prstGeom>
          </p:spPr>
        </p:pic>
        <p:grpSp>
          <p:nvGrpSpPr>
            <p:cNvPr id="51" name="群組 50"/>
            <p:cNvGrpSpPr/>
            <p:nvPr/>
          </p:nvGrpSpPr>
          <p:grpSpPr>
            <a:xfrm>
              <a:off x="6041502" y="1805322"/>
              <a:ext cx="1375916" cy="848194"/>
              <a:chOff x="1818923" y="2020998"/>
              <a:chExt cx="1375916" cy="848194"/>
            </a:xfrm>
          </p:grpSpPr>
          <p:sp>
            <p:nvSpPr>
              <p:cNvPr id="52" name="文字方塊 51"/>
              <p:cNvSpPr txBox="1"/>
              <p:nvPr/>
            </p:nvSpPr>
            <p:spPr>
              <a:xfrm>
                <a:off x="1818923" y="2020998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2000" b="1" dirty="0"/>
                  <a:t>副總經理</a:t>
                </a:r>
              </a:p>
            </p:txBody>
          </p:sp>
          <p:sp>
            <p:nvSpPr>
              <p:cNvPr id="53" name="文字方塊 52"/>
              <p:cNvSpPr txBox="1"/>
              <p:nvPr/>
            </p:nvSpPr>
            <p:spPr>
              <a:xfrm>
                <a:off x="2030258" y="2407527"/>
                <a:ext cx="1164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dirty="0"/>
                  <a:t>吳俊穎</a:t>
                </a:r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625369" y="3564245"/>
            <a:ext cx="2681323" cy="1440000"/>
            <a:chOff x="625369" y="3285943"/>
            <a:chExt cx="2681323" cy="1440000"/>
          </a:xfrm>
        </p:grpSpPr>
        <p:grpSp>
          <p:nvGrpSpPr>
            <p:cNvPr id="111" name="群組 110"/>
            <p:cNvGrpSpPr/>
            <p:nvPr/>
          </p:nvGrpSpPr>
          <p:grpSpPr>
            <a:xfrm>
              <a:off x="1868005" y="3720238"/>
              <a:ext cx="1395164" cy="107576"/>
              <a:chOff x="2391529" y="934696"/>
              <a:chExt cx="1395164" cy="107576"/>
            </a:xfrm>
          </p:grpSpPr>
          <p:cxnSp>
            <p:nvCxnSpPr>
              <p:cNvPr id="112" name="直線接點 111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橢圓 112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115" name="圖片 1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69" y="3285943"/>
              <a:ext cx="1437822" cy="1440000"/>
            </a:xfrm>
            <a:prstGeom prst="ellipse">
              <a:avLst/>
            </a:prstGeom>
          </p:spPr>
        </p:pic>
        <p:sp>
          <p:nvSpPr>
            <p:cNvPr id="120" name="文字方塊 119"/>
            <p:cNvSpPr txBox="1"/>
            <p:nvPr/>
          </p:nvSpPr>
          <p:spPr>
            <a:xfrm>
              <a:off x="1971826" y="343129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b="1" dirty="0"/>
                <a:t>財務</a:t>
              </a:r>
            </a:p>
          </p:txBody>
        </p:sp>
        <p:sp>
          <p:nvSpPr>
            <p:cNvPr id="123" name="文字方塊 122"/>
            <p:cNvSpPr txBox="1"/>
            <p:nvPr/>
          </p:nvSpPr>
          <p:spPr>
            <a:xfrm>
              <a:off x="2189575" y="3781268"/>
              <a:ext cx="1117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dirty="0"/>
                <a:t>蕭彬豪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569131" y="3564245"/>
            <a:ext cx="2694347" cy="1440000"/>
            <a:chOff x="4783128" y="3285943"/>
            <a:chExt cx="2694347" cy="1440000"/>
          </a:xfrm>
        </p:grpSpPr>
        <p:grpSp>
          <p:nvGrpSpPr>
            <p:cNvPr id="108" name="群組 107"/>
            <p:cNvGrpSpPr/>
            <p:nvPr/>
          </p:nvGrpSpPr>
          <p:grpSpPr>
            <a:xfrm>
              <a:off x="5983106" y="3721237"/>
              <a:ext cx="1395164" cy="107576"/>
              <a:chOff x="2391529" y="934696"/>
              <a:chExt cx="1395164" cy="107576"/>
            </a:xfrm>
          </p:grpSpPr>
          <p:cxnSp>
            <p:nvCxnSpPr>
              <p:cNvPr id="109" name="直線接點 108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橢圓 109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114" name="圖片 1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128" y="3285943"/>
              <a:ext cx="1440000" cy="1440000"/>
            </a:xfrm>
            <a:prstGeom prst="ellipse">
              <a:avLst/>
            </a:prstGeom>
          </p:spPr>
        </p:pic>
        <p:sp>
          <p:nvSpPr>
            <p:cNvPr id="121" name="文字方塊 120"/>
            <p:cNvSpPr txBox="1"/>
            <p:nvPr/>
          </p:nvSpPr>
          <p:spPr>
            <a:xfrm>
              <a:off x="6085467" y="340624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b="1"/>
                <a:t>人事</a:t>
              </a:r>
              <a:endParaRPr kumimoji="1" lang="zh-TW" altLang="en-US" sz="2000" b="1" dirty="0"/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6312894" y="3772231"/>
              <a:ext cx="1164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/>
                <a:t>曾詠妮</a:t>
              </a:r>
              <a:endParaRPr kumimoji="1" lang="zh-TW" altLang="en-US" sz="2400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8525918" y="3564245"/>
            <a:ext cx="2835908" cy="1440000"/>
            <a:chOff x="8525918" y="3285943"/>
            <a:chExt cx="2835908" cy="1440000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918" y="3285943"/>
              <a:ext cx="1438502" cy="1440000"/>
            </a:xfrm>
            <a:prstGeom prst="ellipse">
              <a:avLst/>
            </a:prstGeom>
          </p:spPr>
        </p:pic>
        <p:grpSp>
          <p:nvGrpSpPr>
            <p:cNvPr id="117" name="群組 116"/>
            <p:cNvGrpSpPr/>
            <p:nvPr/>
          </p:nvGrpSpPr>
          <p:grpSpPr>
            <a:xfrm>
              <a:off x="9895802" y="3720238"/>
              <a:ext cx="1395164" cy="107576"/>
              <a:chOff x="2391529" y="934696"/>
              <a:chExt cx="1395164" cy="107576"/>
            </a:xfrm>
          </p:grpSpPr>
          <p:cxnSp>
            <p:nvCxnSpPr>
              <p:cNvPr id="118" name="直線接點 117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橢圓 118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22" name="文字方塊 121"/>
            <p:cNvSpPr txBox="1"/>
            <p:nvPr/>
          </p:nvSpPr>
          <p:spPr>
            <a:xfrm>
              <a:off x="9851717" y="340245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b="1" dirty="0"/>
                <a:t>企劃公關</a:t>
              </a:r>
            </a:p>
          </p:txBody>
        </p:sp>
        <p:sp>
          <p:nvSpPr>
            <p:cNvPr id="125" name="文字方塊 124"/>
            <p:cNvSpPr txBox="1"/>
            <p:nvPr/>
          </p:nvSpPr>
          <p:spPr>
            <a:xfrm>
              <a:off x="10197245" y="3748348"/>
              <a:ext cx="1164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/>
                <a:t>韓亞彤</a:t>
              </a:r>
              <a:endParaRPr kumimoji="1" lang="zh-TW" altLang="en-US" sz="2400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564964" y="5355651"/>
            <a:ext cx="2560687" cy="1440000"/>
            <a:chOff x="4817583" y="5156254"/>
            <a:chExt cx="2560687" cy="1440000"/>
          </a:xfrm>
        </p:grpSpPr>
        <p:grpSp>
          <p:nvGrpSpPr>
            <p:cNvPr id="129" name="群組 128"/>
            <p:cNvGrpSpPr/>
            <p:nvPr/>
          </p:nvGrpSpPr>
          <p:grpSpPr>
            <a:xfrm>
              <a:off x="5983106" y="5527829"/>
              <a:ext cx="1395164" cy="107576"/>
              <a:chOff x="2391529" y="934696"/>
              <a:chExt cx="1395164" cy="107576"/>
            </a:xfrm>
          </p:grpSpPr>
          <p:cxnSp>
            <p:nvCxnSpPr>
              <p:cNvPr id="130" name="直線接點 129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橢圓 130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137" name="圖片 1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583" y="5156254"/>
              <a:ext cx="1440000" cy="1440000"/>
            </a:xfrm>
            <a:prstGeom prst="ellipse">
              <a:avLst/>
            </a:prstGeom>
          </p:spPr>
        </p:pic>
        <p:sp>
          <p:nvSpPr>
            <p:cNvPr id="140" name="文字方塊 139"/>
            <p:cNvSpPr txBox="1"/>
            <p:nvPr/>
          </p:nvSpPr>
          <p:spPr>
            <a:xfrm>
              <a:off x="6085467" y="522156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b="1" dirty="0"/>
                <a:t>技術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571631" y="5261159"/>
            <a:ext cx="2758449" cy="1440000"/>
            <a:chOff x="1950343" y="5061762"/>
            <a:chExt cx="2758449" cy="1440000"/>
          </a:xfrm>
        </p:grpSpPr>
        <p:grpSp>
          <p:nvGrpSpPr>
            <p:cNvPr id="132" name="群組 131"/>
            <p:cNvGrpSpPr/>
            <p:nvPr/>
          </p:nvGrpSpPr>
          <p:grpSpPr>
            <a:xfrm>
              <a:off x="3195157" y="5527829"/>
              <a:ext cx="1395164" cy="107576"/>
              <a:chOff x="2391529" y="934696"/>
              <a:chExt cx="1395164" cy="107576"/>
            </a:xfrm>
          </p:grpSpPr>
          <p:cxnSp>
            <p:nvCxnSpPr>
              <p:cNvPr id="133" name="直線接點 132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橢圓 133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43" y="5061762"/>
              <a:ext cx="1440000" cy="1440000"/>
            </a:xfrm>
            <a:prstGeom prst="ellipse">
              <a:avLst/>
            </a:prstGeom>
          </p:spPr>
        </p:pic>
        <p:sp>
          <p:nvSpPr>
            <p:cNvPr id="139" name="文字方塊 138"/>
            <p:cNvSpPr txBox="1"/>
            <p:nvPr/>
          </p:nvSpPr>
          <p:spPr>
            <a:xfrm>
              <a:off x="3268792" y="522156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b="1"/>
                <a:t>紀檢</a:t>
              </a:r>
              <a:endParaRPr kumimoji="1" lang="zh-TW" altLang="en-US" sz="2000" b="1" dirty="0"/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3544211" y="5600055"/>
              <a:ext cx="1164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/>
                <a:t>何海珊</a:t>
              </a:r>
              <a:endParaRPr kumimoji="1" lang="zh-TW" altLang="en-US" sz="2400" dirty="0"/>
            </a:p>
          </p:txBody>
        </p:sp>
      </p:grpSp>
      <p:sp>
        <p:nvSpPr>
          <p:cNvPr id="142" name="文字方塊 141"/>
          <p:cNvSpPr txBox="1"/>
          <p:nvPr/>
        </p:nvSpPr>
        <p:spPr>
          <a:xfrm>
            <a:off x="6338380" y="5793017"/>
            <a:ext cx="1164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/>
              <a:t>鄭博尹</a:t>
            </a:r>
            <a:endParaRPr kumimoji="1" lang="zh-TW" altLang="en-US" sz="24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95310" y="5355651"/>
            <a:ext cx="2800983" cy="1440000"/>
            <a:chOff x="7502960" y="5156254"/>
            <a:chExt cx="2800983" cy="1440000"/>
          </a:xfrm>
        </p:grpSpPr>
        <p:grpSp>
          <p:nvGrpSpPr>
            <p:cNvPr id="126" name="群組 125"/>
            <p:cNvGrpSpPr/>
            <p:nvPr/>
          </p:nvGrpSpPr>
          <p:grpSpPr>
            <a:xfrm>
              <a:off x="8837919" y="5527829"/>
              <a:ext cx="1395164" cy="107576"/>
              <a:chOff x="2391529" y="934696"/>
              <a:chExt cx="1395164" cy="107576"/>
            </a:xfrm>
          </p:grpSpPr>
          <p:cxnSp>
            <p:nvCxnSpPr>
              <p:cNvPr id="127" name="直線接點 126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136" name="圖片 1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960" y="5156254"/>
              <a:ext cx="1440000" cy="1440000"/>
            </a:xfrm>
            <a:prstGeom prst="ellipse">
              <a:avLst/>
            </a:prstGeom>
          </p:spPr>
        </p:pic>
        <p:sp>
          <p:nvSpPr>
            <p:cNvPr id="138" name="文字方塊 137"/>
            <p:cNvSpPr txBox="1"/>
            <p:nvPr/>
          </p:nvSpPr>
          <p:spPr>
            <a:xfrm>
              <a:off x="8790549" y="522156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b="1"/>
                <a:t>宣傳</a:t>
              </a:r>
              <a:endParaRPr kumimoji="1" lang="zh-TW" altLang="en-US" sz="2000" b="1" dirty="0"/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9139362" y="5550930"/>
              <a:ext cx="1164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/>
                <a:t>王思勻</a:t>
              </a:r>
              <a:endParaRPr kumimoji="1"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9003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3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11515725" y="303036"/>
            <a:ext cx="299070" cy="354190"/>
          </a:xfrm>
        </p:spPr>
        <p:txBody>
          <a:bodyPr/>
          <a:lstStyle/>
          <a:p>
            <a:fld id="{A0EDBECA-CDE6-495F-A757-2080B827131C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1330960" y="1541763"/>
            <a:ext cx="9326880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716999" y="4064987"/>
            <a:ext cx="155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08220"/>
                </a:solidFill>
              </a:rPr>
              <a:t>電子商務</a:t>
            </a:r>
            <a:endParaRPr lang="en-US" altLang="zh-TW" sz="2400" b="1" dirty="0">
              <a:solidFill>
                <a:srgbClr val="F0822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37297" y="1796198"/>
            <a:ext cx="2842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08220"/>
                </a:solidFill>
              </a:rPr>
              <a:t>社群平台</a:t>
            </a:r>
            <a:r>
              <a:rPr lang="en-US" altLang="zh-TW" sz="2400" b="1" dirty="0">
                <a:solidFill>
                  <a:srgbClr val="F08220"/>
                </a:solidFill>
              </a:rPr>
              <a:t>/</a:t>
            </a:r>
            <a:r>
              <a:rPr lang="zh-TW" altLang="en-US" sz="2400" b="1" dirty="0">
                <a:solidFill>
                  <a:srgbClr val="F08220"/>
                </a:solidFill>
              </a:rPr>
              <a:t>通訊軟體</a:t>
            </a:r>
            <a:endParaRPr lang="en-US" altLang="zh-TW" sz="2400" b="1" dirty="0">
              <a:solidFill>
                <a:srgbClr val="F0822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205553" y="4507330"/>
            <a:ext cx="29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08220"/>
                </a:solidFill>
              </a:rPr>
              <a:t>網紅經濟</a:t>
            </a:r>
            <a:r>
              <a:rPr lang="en-US" altLang="zh-TW" sz="2400" b="1" dirty="0">
                <a:solidFill>
                  <a:srgbClr val="F08220"/>
                </a:solidFill>
              </a:rPr>
              <a:t>/</a:t>
            </a:r>
            <a:r>
              <a:rPr lang="zh-TW" altLang="en-US" sz="2400" b="1" dirty="0">
                <a:solidFill>
                  <a:srgbClr val="F08220"/>
                </a:solidFill>
              </a:rPr>
              <a:t>名人效應</a:t>
            </a:r>
            <a:endParaRPr lang="en-US" altLang="zh-TW" sz="2400" b="1" dirty="0">
              <a:solidFill>
                <a:srgbClr val="F0822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137" y="4488542"/>
            <a:ext cx="12819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唯品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會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聚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美優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品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當當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淘寶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京東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15179" y="2164660"/>
            <a:ext cx="2551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微商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微信公眾號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05554" y="4876662"/>
            <a:ext cx="1281985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直播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部落格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明星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36" y="3468988"/>
            <a:ext cx="4783319" cy="24460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1573">
            <a:off x="5599927" y="1532600"/>
            <a:ext cx="2391657" cy="33939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43"/>
          <a:stretch/>
        </p:blipFill>
        <p:spPr>
          <a:xfrm>
            <a:off x="5574383" y="3653654"/>
            <a:ext cx="3661950" cy="244601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18" y="4293157"/>
            <a:ext cx="652270" cy="689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32" y="4293157"/>
            <a:ext cx="2391657" cy="3393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字方塊 23"/>
          <p:cNvSpPr txBox="1"/>
          <p:nvPr/>
        </p:nvSpPr>
        <p:spPr>
          <a:xfrm>
            <a:off x="3068320" y="482258"/>
            <a:ext cx="694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spc="-130" dirty="0" smtClean="0">
                <a:solidFill>
                  <a:srgbClr val="F08220"/>
                </a:solidFill>
              </a:rPr>
              <a:t>Cosmetics Industries </a:t>
            </a:r>
            <a:r>
              <a:rPr lang="en-US" altLang="zh-TW" sz="4000" spc="-22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altLang="zh-TW" sz="4000" spc="-2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China</a:t>
            </a:r>
            <a:endParaRPr lang="zh-TW" altLang="en-US" sz="4000" spc="-22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39" y="4464426"/>
            <a:ext cx="1194313" cy="98974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9" t="14372" r="22580" b="14047"/>
          <a:stretch/>
        </p:blipFill>
        <p:spPr>
          <a:xfrm>
            <a:off x="6582354" y="2062039"/>
            <a:ext cx="843914" cy="8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0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5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4162425" y="4124325"/>
            <a:ext cx="27336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11434445" y="305435"/>
            <a:ext cx="462409" cy="365125"/>
          </a:xfrm>
        </p:spPr>
        <p:txBody>
          <a:bodyPr/>
          <a:lstStyle/>
          <a:p>
            <a:fld id="{A0EDBECA-CDE6-495F-A757-2080B827131C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068320" y="482258"/>
            <a:ext cx="694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中國</a:t>
            </a:r>
            <a:r>
              <a:rPr lang="zh-TW" altLang="en-US" sz="4400" b="1" dirty="0">
                <a:solidFill>
                  <a:srgbClr val="F08220"/>
                </a:solidFill>
              </a:rPr>
              <a:t>美妝線上廣告營銷</a:t>
            </a:r>
            <a:r>
              <a:rPr lang="zh-TW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產業</a:t>
            </a:r>
            <a:endParaRPr lang="zh-TW" altLang="en-US" sz="4400" dirty="0">
              <a:solidFill>
                <a:srgbClr val="F0822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330960" y="1779856"/>
            <a:ext cx="9326880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691874" y="1177469"/>
            <a:ext cx="478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電子商務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38" y="3236596"/>
            <a:ext cx="3750708" cy="3108274"/>
          </a:xfrm>
          <a:prstGeom prst="rect">
            <a:avLst/>
          </a:prstGeom>
        </p:spPr>
      </p:pic>
      <p:sp>
        <p:nvSpPr>
          <p:cNvPr id="2055" name="橢圓 2054"/>
          <p:cNvSpPr/>
          <p:nvPr/>
        </p:nvSpPr>
        <p:spPr>
          <a:xfrm>
            <a:off x="10014160" y="3057525"/>
            <a:ext cx="947754" cy="85725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/>
              <a:t>PC</a:t>
            </a:r>
            <a:endParaRPr lang="zh-TW" altLang="en-US" sz="3200" b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2071" t="10165" r="2623" b="7672"/>
          <a:stretch/>
        </p:blipFill>
        <p:spPr>
          <a:xfrm>
            <a:off x="435018" y="1864932"/>
            <a:ext cx="4876801" cy="23648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t="9285" b="4595"/>
          <a:stretch/>
        </p:blipFill>
        <p:spPr>
          <a:xfrm>
            <a:off x="438124" y="4335192"/>
            <a:ext cx="4839855" cy="234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4162425" y="4124325"/>
            <a:ext cx="27336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11434445" y="305435"/>
            <a:ext cx="462409" cy="365125"/>
          </a:xfrm>
        </p:spPr>
        <p:txBody>
          <a:bodyPr/>
          <a:lstStyle/>
          <a:p>
            <a:fld id="{A0EDBECA-CDE6-495F-A757-2080B827131C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068320" y="482258"/>
            <a:ext cx="694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中國</a:t>
            </a:r>
            <a:r>
              <a:rPr lang="zh-TW" altLang="en-US" sz="4400" b="1" dirty="0">
                <a:solidFill>
                  <a:srgbClr val="F08220"/>
                </a:solidFill>
              </a:rPr>
              <a:t>美妝線上廣告營銷</a:t>
            </a:r>
            <a:r>
              <a:rPr lang="zh-TW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產業</a:t>
            </a:r>
            <a:endParaRPr lang="zh-TW" altLang="en-US" sz="4400" dirty="0">
              <a:solidFill>
                <a:srgbClr val="F0822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330960" y="1779856"/>
            <a:ext cx="9326880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691874" y="1177469"/>
            <a:ext cx="478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社群平台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通訊軟體</a:t>
            </a:r>
            <a:endParaRPr lang="en-US" altLang="zh-TW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38" y="1485246"/>
            <a:ext cx="3750708" cy="3108274"/>
          </a:xfrm>
          <a:prstGeom prst="rect">
            <a:avLst/>
          </a:prstGeom>
        </p:spPr>
      </p:pic>
      <p:sp>
        <p:nvSpPr>
          <p:cNvPr id="2055" name="橢圓 2054"/>
          <p:cNvSpPr/>
          <p:nvPr/>
        </p:nvSpPr>
        <p:spPr>
          <a:xfrm>
            <a:off x="10014160" y="1306175"/>
            <a:ext cx="947754" cy="85725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/>
              <a:t>PC</a:t>
            </a:r>
            <a:endParaRPr lang="zh-TW" altLang="en-US" sz="32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7" y="1779856"/>
            <a:ext cx="2724150" cy="20764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7" y="4279587"/>
            <a:ext cx="2753710" cy="20652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5" t="9297" r="15061"/>
          <a:stretch/>
        </p:blipFill>
        <p:spPr>
          <a:xfrm>
            <a:off x="7028298" y="4249918"/>
            <a:ext cx="2090057" cy="259356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4021" r="34202" b="3703"/>
          <a:stretch/>
        </p:blipFill>
        <p:spPr>
          <a:xfrm>
            <a:off x="9118355" y="4265073"/>
            <a:ext cx="1187614" cy="2386174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>
            <a:off x="10014160" y="4012400"/>
            <a:ext cx="947754" cy="85725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/>
              <a:t>Mobile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398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5290457" y="4124325"/>
            <a:ext cx="160564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11434445" y="305435"/>
            <a:ext cx="462409" cy="365125"/>
          </a:xfrm>
        </p:spPr>
        <p:txBody>
          <a:bodyPr/>
          <a:lstStyle/>
          <a:p>
            <a:fld id="{A0EDBECA-CDE6-495F-A757-2080B827131C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068320" y="482258"/>
            <a:ext cx="694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中國</a:t>
            </a:r>
            <a:r>
              <a:rPr lang="zh-TW" altLang="en-US" sz="4400" b="1" dirty="0">
                <a:solidFill>
                  <a:srgbClr val="F08220"/>
                </a:solidFill>
              </a:rPr>
              <a:t>美妝線上廣告營銷</a:t>
            </a:r>
            <a:r>
              <a:rPr lang="zh-TW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產業</a:t>
            </a:r>
            <a:endParaRPr lang="zh-TW" altLang="en-US" sz="4400" dirty="0">
              <a:solidFill>
                <a:srgbClr val="F0822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330960" y="1779856"/>
            <a:ext cx="9326880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691874" y="1177469"/>
            <a:ext cx="478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網紅經濟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名人效應</a:t>
            </a:r>
            <a:endParaRPr lang="en-US" altLang="zh-TW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內容版面配置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8" r="30238" b="10117"/>
          <a:stretch/>
        </p:blipFill>
        <p:spPr>
          <a:xfrm>
            <a:off x="76290" y="2552835"/>
            <a:ext cx="4811396" cy="314297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99754" y="5695814"/>
            <a:ext cx="478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久久妹妹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TW" sz="1400" dirty="0" smtClean="0"/>
              <a:t>752723</a:t>
            </a:r>
            <a:r>
              <a:rPr lang="zh-TW" altLang="en-US" sz="1400" dirty="0" smtClean="0"/>
              <a:t>粉絲</a:t>
            </a:r>
            <a:r>
              <a:rPr lang="en-US" altLang="zh-TW" sz="1400" dirty="0" smtClean="0"/>
              <a:t>)</a:t>
            </a:r>
            <a:endParaRPr lang="zh-TW" altLang="en-US" sz="1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38" y="1485246"/>
            <a:ext cx="3750708" cy="3108274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10014160" y="1306175"/>
            <a:ext cx="947754" cy="85725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/>
              <a:t>PC</a:t>
            </a:r>
            <a:endParaRPr lang="zh-TW" altLang="en-US" sz="3200" b="1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5" t="9297" r="15061"/>
          <a:stretch/>
        </p:blipFill>
        <p:spPr>
          <a:xfrm>
            <a:off x="7028298" y="4249918"/>
            <a:ext cx="2090057" cy="259356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4021" r="34202" b="3703"/>
          <a:stretch/>
        </p:blipFill>
        <p:spPr>
          <a:xfrm>
            <a:off x="9118355" y="4265073"/>
            <a:ext cx="1187614" cy="2386174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10014160" y="4012400"/>
            <a:ext cx="947754" cy="85725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/>
              <a:t>Mobile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341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01" y="1085114"/>
            <a:ext cx="11691399" cy="48767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13246"/>
            <a:ext cx="4148667" cy="414866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349068" y="6016633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/>
              <a:t>二維條碼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89708" y="927529"/>
            <a:ext cx="64854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444444"/>
                </a:solidFill>
                <a:latin typeface="Roboto" charset="0"/>
              </a:rPr>
              <a:t>https://</a:t>
            </a:r>
            <a:r>
              <a:rPr lang="en-US" altLang="zh-TW" sz="4800" dirty="0" err="1">
                <a:solidFill>
                  <a:srgbClr val="444444"/>
                </a:solidFill>
                <a:latin typeface="Roboto" charset="0"/>
              </a:rPr>
              <a:t>goo.gl</a:t>
            </a:r>
            <a:r>
              <a:rPr lang="en-US" altLang="zh-TW" sz="4800" dirty="0">
                <a:solidFill>
                  <a:srgbClr val="444444"/>
                </a:solidFill>
                <a:latin typeface="Roboto" charset="0"/>
              </a:rPr>
              <a:t>/</a:t>
            </a:r>
            <a:r>
              <a:rPr lang="en-US" altLang="zh-TW" sz="4800" dirty="0" err="1">
                <a:solidFill>
                  <a:srgbClr val="444444"/>
                </a:solidFill>
                <a:latin typeface="Roboto" charset="0"/>
              </a:rPr>
              <a:t>PEoCBr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6339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166</Words>
  <Application>Microsoft Macintosh PowerPoint</Application>
  <PresentationFormat>寬螢幕</PresentationFormat>
  <Paragraphs>75</Paragraphs>
  <Slides>12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Roboto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陳昱安</dc:creator>
  <cp:lastModifiedBy>Microsoft Office 使用者</cp:lastModifiedBy>
  <cp:revision>110</cp:revision>
  <dcterms:created xsi:type="dcterms:W3CDTF">2017-01-01T09:47:56Z</dcterms:created>
  <dcterms:modified xsi:type="dcterms:W3CDTF">2017-08-08T00:57:29Z</dcterms:modified>
</cp:coreProperties>
</file>